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Syne Extra Bold"/>
      <p:regular r:id="rId18"/>
    </p:embeddedFont>
    <p:embeddedFont>
      <p:font typeface="Syne"/>
      <p:regular r:id="rId19"/>
    </p:embeddedFont>
    <p:embeddedFont>
      <p:font typeface="Syne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90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學生學習系統架構總覽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8397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本系統旨在提供一個全面的學習環境。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整合學習資料，並透過AI分析學習行為，優化學習體驗。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0758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ADT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112127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王俊凱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595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效益與應用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3118366"/>
            <a:ext cx="2152055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341018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3345180"/>
            <a:ext cx="14169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個別化建議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187077" y="3939421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6D9121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982998"/>
            <a:ext cx="4304109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894892" y="418766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500" dirty="0"/>
          </a:p>
        </p:txBody>
      </p:sp>
      <p:sp>
        <p:nvSpPr>
          <p:cNvPr id="9" name="Text 5"/>
          <p:cNvSpPr/>
          <p:nvPr/>
        </p:nvSpPr>
        <p:spPr>
          <a:xfrm>
            <a:off x="6433304" y="4209812"/>
            <a:ext cx="11335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教學優化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6263164" y="4804053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6D9121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4847630"/>
            <a:ext cx="6456164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894773" y="505229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500" dirty="0"/>
          </a:p>
        </p:txBody>
      </p:sp>
      <p:sp>
        <p:nvSpPr>
          <p:cNvPr id="13" name="Text 8"/>
          <p:cNvSpPr/>
          <p:nvPr/>
        </p:nvSpPr>
        <p:spPr>
          <a:xfrm>
            <a:off x="7509272" y="5074444"/>
            <a:ext cx="11335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及早發現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93790" y="59107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提升學習成效，優化教學內容，及早介入輔導。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186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總結與展望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07794"/>
            <a:ext cx="6351270" cy="226814"/>
          </a:xfrm>
          <a:prstGeom prst="roundRect">
            <a:avLst>
              <a:gd name="adj" fmla="val 4200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93790" y="5774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系統價值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265188"/>
            <a:ext cx="63512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提供全面性的學習分析與支援。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85221" y="4867632"/>
            <a:ext cx="6351389" cy="226814"/>
          </a:xfrm>
          <a:prstGeom prst="roundRect">
            <a:avLst>
              <a:gd name="adj" fmla="val 4200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485221" y="54346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未來發展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485221" y="5925026"/>
            <a:ext cx="63513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持續優化AI模型，擴展應用範圍。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88324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引領智能化學習新紀元。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351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學生前端網站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10915"/>
            <a:ext cx="21495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學習資料整合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092059"/>
            <a:ext cx="21495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提供結構化的學習內容，方便學生瀏覽。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3504367" y="3510915"/>
            <a:ext cx="214955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RAG對話機器人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3504367" y="4446389"/>
            <a:ext cx="21495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即時解答學生疑惑，提升學習效率。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14943" y="3510915"/>
            <a:ext cx="21495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功能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214943" y="4092059"/>
            <a:ext cx="21495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資料瀏覽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14943" y="4534257"/>
            <a:ext cx="21495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互動式問答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93790" y="563141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整合學習資源與智能輔助，打造高效學習平台。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5392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學習行為監測 (1/2)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2580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60" y="2300526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22580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追蹤學生操作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274843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監測學生在前端網站的行為。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80190" y="359330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260" y="3635812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17306" y="35933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練習題數據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017306" y="408372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使用者流水號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017306" y="452592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練習題作答流水號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7017306" y="496812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作答時間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7017306" y="541031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正確率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017306" y="585251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科目名稱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7017306" y="62947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單元名稱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6280190" y="691276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蒐集精確的學習數據，為後續分析提供基礎。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37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0902" y="608528"/>
            <a:ext cx="5532358" cy="691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學習行為監測 (2/2)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60902" y="1631871"/>
            <a:ext cx="7594997" cy="2153126"/>
          </a:xfrm>
          <a:prstGeom prst="roundRect">
            <a:avLst>
              <a:gd name="adj" fmla="val 431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89740" y="1860709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教學影片數據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489740" y="2339102"/>
            <a:ext cx="7137321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影片瀏覽流水號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489740" y="2770584"/>
            <a:ext cx="7137321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科目名稱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489740" y="3202067"/>
            <a:ext cx="7137321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影片長度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6260902" y="4006215"/>
            <a:ext cx="7594997" cy="3016091"/>
          </a:xfrm>
          <a:prstGeom prst="roundRect">
            <a:avLst>
              <a:gd name="adj" fmla="val 308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489740" y="4235053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影片操作行為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6489740" y="4713446"/>
            <a:ext cx="7137321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播放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6489740" y="5144929"/>
            <a:ext cx="7137321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暫停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6489740" y="5576411"/>
            <a:ext cx="7137321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結束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6489740" y="6007894"/>
            <a:ext cx="7137321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加速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6489740" y="6439376"/>
            <a:ext cx="7137321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減速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6260902" y="7271147"/>
            <a:ext cx="7594997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完整記錄影片學習行為，深入了解學習模式。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762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對話紀錄監測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32517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118967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機器人紀錄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609386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紀錄使用者提問內容。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904" y="332517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4118967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混淆觀念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5904" y="4609386"/>
            <a:ext cx="22920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分析使用者易混淆的觀念。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138" y="332517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4118967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單元辨識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138" y="4609386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辨識較強與較弱的單元。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93790" y="559034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透過AI分析對話內容，掌握學習盲點。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63557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資料分析 - 學習行為分析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39602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序列分析法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450675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分析影片操作序列。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033" y="4187547"/>
            <a:ext cx="318968" cy="3986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7628" y="27339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成績分段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97628" y="3224332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高分群 vs. 低分群。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230" y="3169563"/>
            <a:ext cx="318968" cy="3986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97628" y="51864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行為差異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597628" y="5676900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探討影片操作行為的差異。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3230" y="5205532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93790" y="69245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深入分析學習行為，找出影響學習成效的關鍵因素。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94065"/>
            <a:ext cx="63557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資料分析 - 對話紀錄分析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2143006"/>
            <a:ext cx="30480" cy="4374475"/>
          </a:xfrm>
          <a:prstGeom prst="roundRect">
            <a:avLst>
              <a:gd name="adj" fmla="val 312558"/>
            </a:avLst>
          </a:prstGeom>
          <a:solidFill>
            <a:srgbClr val="6D9121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2638068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6D9121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239815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78860" y="244066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183011" y="23698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群體觀念分析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83011" y="2860238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分析群體易混淆觀念（以班級為單位）。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273612" y="417183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6D9121"/>
          </a:solidFill>
          <a:ln/>
        </p:spPr>
      </p:sp>
      <p:sp>
        <p:nvSpPr>
          <p:cNvPr id="11" name="Shape 8"/>
          <p:cNvSpPr/>
          <p:nvPr/>
        </p:nvSpPr>
        <p:spPr>
          <a:xfrm>
            <a:off x="793790" y="39319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78860" y="397442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183011" y="39035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頻率統計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183011" y="4394002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找出高頻率錯誤概念。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273612" y="5705594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6D9121"/>
          </a:solidFill>
          <a:ln/>
        </p:spPr>
      </p:sp>
      <p:sp>
        <p:nvSpPr>
          <p:cNvPr id="16" name="Shape 13"/>
          <p:cNvSpPr/>
          <p:nvPr/>
        </p:nvSpPr>
        <p:spPr>
          <a:xfrm>
            <a:off x="793790" y="54656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78860" y="550818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183011" y="54373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關聯規則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183011" y="5927765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概念間的關聯性。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793790" y="677263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挖掘對話紀錄中的知識結構，提升教學精準度。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9620" y="604718"/>
            <a:ext cx="5497592" cy="687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系統架構圖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9620" y="1731526"/>
            <a:ext cx="13091160" cy="424743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69620" y="6473547"/>
            <a:ext cx="13091160" cy="30480"/>
          </a:xfrm>
          <a:prstGeom prst="roundRect">
            <a:avLst>
              <a:gd name="adj" fmla="val 303018"/>
            </a:avLst>
          </a:prstGeom>
          <a:solidFill>
            <a:srgbClr val="6D9121"/>
          </a:solidFill>
          <a:ln/>
        </p:spPr>
      </p:sp>
      <p:sp>
        <p:nvSpPr>
          <p:cNvPr id="5" name="Shape 2"/>
          <p:cNvSpPr/>
          <p:nvPr/>
        </p:nvSpPr>
        <p:spPr>
          <a:xfrm>
            <a:off x="2076093" y="6226195"/>
            <a:ext cx="494705" cy="494705"/>
          </a:xfrm>
          <a:prstGeom prst="roundRect">
            <a:avLst>
              <a:gd name="adj" fmla="val 1867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158484" y="6267331"/>
            <a:ext cx="329803" cy="412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989409" y="6940868"/>
            <a:ext cx="2668310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學生前端網站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989409" y="7416403"/>
            <a:ext cx="2668310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學生使用前端網站學習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5403890" y="6226195"/>
            <a:ext cx="494705" cy="494705"/>
          </a:xfrm>
          <a:prstGeom prst="roundRect">
            <a:avLst>
              <a:gd name="adj" fmla="val 1867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486281" y="6267331"/>
            <a:ext cx="329803" cy="412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4317087" y="6940868"/>
            <a:ext cx="2668429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資料分析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4317087" y="7416403"/>
            <a:ext cx="266842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分析學習行為與對話紀錄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8731568" y="6226195"/>
            <a:ext cx="494705" cy="494705"/>
          </a:xfrm>
          <a:prstGeom prst="roundRect">
            <a:avLst>
              <a:gd name="adj" fmla="val 1867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813959" y="6267331"/>
            <a:ext cx="329803" cy="412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550" dirty="0"/>
          </a:p>
        </p:txBody>
      </p:sp>
      <p:sp>
        <p:nvSpPr>
          <p:cNvPr id="15" name="Text 12"/>
          <p:cNvSpPr/>
          <p:nvPr/>
        </p:nvSpPr>
        <p:spPr>
          <a:xfrm>
            <a:off x="7644884" y="6940868"/>
            <a:ext cx="2668310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資料儲存</a:t>
            </a:r>
            <a:endParaRPr lang="en-US" sz="2150" dirty="0"/>
          </a:p>
        </p:txBody>
      </p:sp>
      <p:sp>
        <p:nvSpPr>
          <p:cNvPr id="16" name="Text 13"/>
          <p:cNvSpPr/>
          <p:nvPr/>
        </p:nvSpPr>
        <p:spPr>
          <a:xfrm>
            <a:off x="7644884" y="7416403"/>
            <a:ext cx="2668310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儲存分析資料到資料庫</a:t>
            </a:r>
            <a:endParaRPr lang="en-US" sz="1700" dirty="0"/>
          </a:p>
        </p:txBody>
      </p:sp>
      <p:sp>
        <p:nvSpPr>
          <p:cNvPr id="17" name="Shape 14"/>
          <p:cNvSpPr/>
          <p:nvPr/>
        </p:nvSpPr>
        <p:spPr>
          <a:xfrm>
            <a:off x="12059364" y="6226195"/>
            <a:ext cx="494705" cy="494705"/>
          </a:xfrm>
          <a:prstGeom prst="roundRect">
            <a:avLst>
              <a:gd name="adj" fmla="val 1867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12141756" y="6267331"/>
            <a:ext cx="329803" cy="412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4</a:t>
            </a:r>
            <a:endParaRPr lang="en-US" sz="2550" dirty="0"/>
          </a:p>
        </p:txBody>
      </p:sp>
      <p:sp>
        <p:nvSpPr>
          <p:cNvPr id="19" name="Text 16"/>
          <p:cNvSpPr/>
          <p:nvPr/>
        </p:nvSpPr>
        <p:spPr>
          <a:xfrm>
            <a:off x="10972562" y="6940868"/>
            <a:ext cx="2668429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老師前端網站</a:t>
            </a:r>
            <a:endParaRPr lang="en-US" sz="2150" dirty="0"/>
          </a:p>
        </p:txBody>
      </p:sp>
      <p:sp>
        <p:nvSpPr>
          <p:cNvPr id="20" name="Text 17"/>
          <p:cNvSpPr/>
          <p:nvPr/>
        </p:nvSpPr>
        <p:spPr>
          <a:xfrm>
            <a:off x="10972562" y="7416403"/>
            <a:ext cx="266842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方便老師監測學生狀況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779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教師前端網站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820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3224570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1820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個體追蹤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3672483"/>
            <a:ext cx="38421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追蹤個別學生的學習進度和理解情況。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599867" y="31820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937" y="3224570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336983" y="31820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群體分析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6336983" y="3672483"/>
            <a:ext cx="38421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分析班級或群體的學習趨勢和常見問題。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48802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922758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48802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資料查閱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370671"/>
            <a:ext cx="86481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以網頁方式呈現分析數據，方便教師快速查閱。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793790" y="5988725"/>
            <a:ext cx="93852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將分析資料用前端網站方式供教師查閱，方便追蹤個體與群體學生狀況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2025-04-16T03:51:26Z</dcterms:created>
  <dcterms:modified xsi:type="dcterms:W3CDTF">2025-04-16T03:51:26Z</dcterms:modified>
</cp:coreProperties>
</file>